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16"/>
  </p:notesMasterIdLst>
  <p:sldIdLst>
    <p:sldId id="256" r:id="rId2"/>
    <p:sldId id="267" r:id="rId3"/>
    <p:sldId id="268" r:id="rId4"/>
    <p:sldId id="269" r:id="rId5"/>
    <p:sldId id="270" r:id="rId6"/>
    <p:sldId id="261" r:id="rId7"/>
    <p:sldId id="265" r:id="rId8"/>
    <p:sldId id="258" r:id="rId9"/>
    <p:sldId id="259" r:id="rId10"/>
    <p:sldId id="260" r:id="rId11"/>
    <p:sldId id="262" r:id="rId12"/>
    <p:sldId id="263" r:id="rId13"/>
    <p:sldId id="264" r:id="rId14"/>
    <p:sldId id="266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704" autoAdjust="0"/>
  </p:normalViewPr>
  <p:slideViewPr>
    <p:cSldViewPr>
      <p:cViewPr>
        <p:scale>
          <a:sx n="66" d="100"/>
          <a:sy n="66" d="100"/>
        </p:scale>
        <p:origin x="-1248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31EE-E79E-4189-873F-0FC086BDB557}" type="datetimeFigureOut">
              <a:rPr lang="fr-FR" smtClean="0"/>
              <a:t>24/04/2012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62099-0F17-4B15-B870-AB4AED82B91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2099-0F17-4B15-B870-AB4AED82B91E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標題，美工圖案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美工圖案版面配置區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3AC8C-A4C4-4C68-AD43-E93D30DE6066}" type="slidenum">
              <a:rPr lang="en-US" altLang="zh-TW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3D0F1-CACA-4D01-A142-25AC0FE77488}" type="slidenum">
              <a:rPr lang="en-US" altLang="zh-TW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5D7E593-D9AB-4147-9124-C9F85324530E}" type="slidenum">
              <a:rPr lang="en-US" altLang="zh-TW" smtClean="0"/>
              <a:pPr>
                <a:defRPr/>
              </a:pPr>
              <a:t>‹N°›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imgurl=https://lh5.googleusercontent.com/-hwsdhqETNNs/TWzRDskGj1I/AAAAAAAAAFo/fCSz5-NsP5Q/cartoon_of_meeting.jpg&amp;imgrefurl=http://economicsdoctoralcircle.blogspot.com/2011/03/open-meeting.html&amp;usg=__BFLjhdUWijbAlxJsnziVpgZ-cE0=&amp;h=235&amp;w=235&amp;sz=21&amp;hl=fr&amp;start=120&amp;zoom=1&amp;tbnid=b5-nzMGezODELM:&amp;tbnh=109&amp;tbnw=109&amp;ei=DwWVT9PqFoWY8gP3prjODA&amp;prev=/search?q=meeting&amp;start=105&amp;um=1&amp;hl=fr&amp;sa=N&amp;rls=com.microsoft:*&amp;tbm=isch&amp;um=1&amp;itbs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imgurl=http://fr.dreamstime.com/communication-problem-thumb17452102.jpg&amp;imgrefurl=http://fr.dreamstime.com/photographie-stock-communication-problem-image17452102&amp;usg=__Vuw8ywd-EIeIrgvVh7ZtIRV5ISs=&amp;h=311&amp;w=400&amp;sz=21&amp;hl=fr&amp;start=27&amp;zoom=1&amp;tbnid=xGOTfdtIJPKppM:&amp;tbnh=96&amp;tbnw=124&amp;ei=dASVT-ajMdGS8gPJyJTPDA&amp;prev=/search?q=communication&amp;start=21&amp;um=1&amp;hl=fr&amp;sa=N&amp;rls=com.microsoft:*&amp;tbm=isch&amp;um=1&amp;itbs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imgurl=http://www.henon360.com/uploads/images/communication01.png&amp;imgrefurl=http://www.henon360.com/index.php?page=commissions&amp;usg=__RtA5tblawBrdtdzOsg17ryWdWzo=&amp;h=470&amp;w=505&amp;sz=11&amp;hl=fr&amp;start=37&amp;zoom=1&amp;tbnid=opAb7_H7VZkcHM:&amp;tbnh=121&amp;tbnw=130&amp;ei=dASVT-ajMdGS8gPJyJTPDA&amp;prev=/search?q=communication&amp;start=21&amp;um=1&amp;hl=fr&amp;sa=N&amp;rls=com.microsoft:*&amp;tbm=isch&amp;um=1&amp;itbs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imgurl=http://www.materielelectrique.com/images/facom/113a.15c_ph01.jpg&amp;imgrefurl=http://www.materielelectrique.com/molette-chromee-p-44030.html&amp;usg=__ohUm87vs640nNGkSy5bqs8uDVrs=&amp;h=300&amp;w=300&amp;sz=7&amp;hl=fr&amp;start=95&amp;zoom=1&amp;tbnid=eWkAaFVYB0EqGM:&amp;tbnh=116&amp;tbnw=116&amp;ei=7AOVT8-XGIX28gP56fHNDA&amp;prev=/search?q=CL%C3%A9&amp;start=84&amp;um=1&amp;hl=fr&amp;sa=N&amp;rls=com.microsoft:*&amp;tbm=isch&amp;um=1&amp;itbs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fr/imgres?imgurl=http://www.mustdunet.com/images/image/bijou-cle-usb-FC405-1.jpg&amp;imgrefurl=http://www.mustdunet.com/st-valentin-bijou-cle-usb-2go-cristaux-swarovski-or-blanc-email-p-3590.html&amp;usg=__vC4n5tCDnCjItoitGHvND9eqJ1U=&amp;h=500&amp;w=500&amp;sz=25&amp;hl=fr&amp;start=93&amp;zoom=1&amp;tbnid=rtmdtx3ZUnF9xM:&amp;tbnh=130&amp;tbnw=130&amp;ei=7AOVT8-XGIX28gP56fHNDA&amp;prev=/search?q=CL%C3%A9&amp;start=84&amp;um=1&amp;hl=fr&amp;sa=N&amp;rls=com.microsoft:*&amp;tbm=isch&amp;um=1&amp;itbs=1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imgurl=http://i.istockimg.com/file_thumbview_approve/1363959/2/stock-illustration-1363959-business-meeting.jpg&amp;imgrefurl=http://www.istockphoto.com/stock-illustration-1363959-business-meeting.php&amp;usg=__suKSfAhFYTP_uIKHPOFwktu200M=&amp;h=362&amp;w=380&amp;sz=63&amp;hl=fr&amp;start=86&amp;zoom=1&amp;tbnid=Tr888zHneUI76M:&amp;tbnh=117&amp;tbnw=123&amp;ei=MwWVT8zRJs-28QOWmJXODA&amp;prev=/search?q=meeting&amp;start=84&amp;um=1&amp;hl=fr&amp;sa=N&amp;rls=com.microsoft:*&amp;tbm=isch&amp;um=1&amp;itbs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371600"/>
            <a:ext cx="7772400" cy="2438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zh-TW" dirty="0" smtClean="0">
                <a:solidFill>
                  <a:srgbClr val="000066"/>
                </a:solidFill>
                <a:effectLst/>
                <a:ea typeface="新細明體" pitchFamily="18" charset="-120"/>
              </a:rPr>
              <a:t>Statistical Consulting</a:t>
            </a:r>
            <a:br>
              <a:rPr lang="en-US" altLang="zh-TW" dirty="0" smtClean="0">
                <a:solidFill>
                  <a:srgbClr val="000066"/>
                </a:solidFill>
                <a:effectLst/>
                <a:ea typeface="新細明體" pitchFamily="18" charset="-120"/>
              </a:rPr>
            </a:br>
            <a:r>
              <a:rPr lang="en-US" altLang="zh-TW" dirty="0" smtClean="0">
                <a:solidFill>
                  <a:srgbClr val="000066"/>
                </a:solidFill>
                <a:effectLst/>
                <a:ea typeface="新細明體" pitchFamily="18" charset="-120"/>
              </a:rPr>
              <a:t/>
            </a:r>
            <a:br>
              <a:rPr lang="en-US" altLang="zh-TW" dirty="0" smtClean="0">
                <a:solidFill>
                  <a:srgbClr val="000066"/>
                </a:solidFill>
                <a:effectLst/>
                <a:ea typeface="新細明體" pitchFamily="18" charset="-120"/>
              </a:rPr>
            </a:br>
            <a:r>
              <a:rPr lang="en-US" altLang="zh-TW" dirty="0" smtClean="0">
                <a:solidFill>
                  <a:srgbClr val="000066"/>
                </a:solidFill>
                <a:effectLst/>
                <a:ea typeface="新細明體" pitchFamily="18" charset="-120"/>
              </a:rPr>
              <a:t>key points for a</a:t>
            </a:r>
            <a:r>
              <a:rPr lang="en-US" altLang="zh-TW" sz="3200" b="1" dirty="0" smtClean="0">
                <a:solidFill>
                  <a:srgbClr val="000066"/>
                </a:solidFill>
                <a:effectLst/>
                <a:ea typeface="新細明體" pitchFamily="18" charset="-120"/>
              </a:rPr>
              <a:t>n effective Communication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5334000"/>
            <a:ext cx="7772400" cy="914400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en-US" altLang="zh-TW" sz="2400" dirty="0" smtClean="0">
                <a:solidFill>
                  <a:srgbClr val="002060"/>
                </a:solidFill>
                <a:ea typeface="新細明體" pitchFamily="18" charset="-120"/>
              </a:rPr>
              <a:t>           </a:t>
            </a:r>
            <a:r>
              <a:rPr lang="en-US" altLang="zh-TW" sz="2400" dirty="0" err="1" smtClean="0">
                <a:solidFill>
                  <a:srgbClr val="002060"/>
                </a:solidFill>
                <a:ea typeface="新細明體" pitchFamily="18" charset="-120"/>
              </a:rPr>
              <a:t>KnD</a:t>
            </a:r>
            <a:r>
              <a:rPr lang="en-US" altLang="zh-TW" sz="2400" dirty="0" smtClean="0">
                <a:solidFill>
                  <a:srgbClr val="002060"/>
                </a:solidFill>
                <a:ea typeface="新細明體" pitchFamily="18" charset="-120"/>
              </a:rPr>
              <a:t> Stat 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Meeting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05200" y="1752600"/>
            <a:ext cx="5029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Establishing Rapport.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Setting an Agenda.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Coming to a Closure.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Summarizing the Discussion.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Manage the discussion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Avoid the irrelevant discussion</a:t>
            </a:r>
          </a:p>
        </p:txBody>
      </p:sp>
      <p:pic>
        <p:nvPicPr>
          <p:cNvPr id="21506" name="Picture 2" descr="http://t3.gstatic.com/images?q=tbn:ANd9GcS1ySVycg7L6HOArZ9XsMw0X9B9msdey9kIZlwHJusvMrQI0Ha2C1n6DT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050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183562" cy="6715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TW" sz="2800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Negotiating a Satisfactory Exchange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447800"/>
            <a:ext cx="8183562" cy="41878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Scheduling  of the  negotiations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Understand the client’s preferred style of negotiation.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Identify the issues.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Identify the constraints</a:t>
            </a:r>
            <a:endParaRPr lang="en-US" altLang="zh-TW" sz="28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Characterize the both positions held by the consultant  and the client.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Identify fair exchanges.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Conduct the negotiations.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5638800"/>
            <a:ext cx="8488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a consulting session,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crucial for the consultant</a:t>
            </a: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good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listener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Communication about Statistics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0" y="1143000"/>
            <a:ext cx="4953000" cy="4530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Identification of the  audience and the purpose.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Learn from statistics teachers.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Talk about statistics.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Present statistics to an audience.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Write about statistics.</a:t>
            </a:r>
          </a:p>
        </p:txBody>
      </p:sp>
      <p:pic>
        <p:nvPicPr>
          <p:cNvPr id="18434" name="Picture 2" descr="http://t3.gstatic.com/images?q=tbn:ANd9GcR3MgwXfgF7zZVipcMORHfmEzMvConczvPL5i0Hh4MM2M5jIc8oD1Y4g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199" y="2209800"/>
            <a:ext cx="3248021" cy="25146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143000" y="5105400"/>
            <a:ext cx="7262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important for the consultant to gauge </a:t>
            </a: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statistical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the client and to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speak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183562" cy="5953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Dealing with Difficult Situations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447800"/>
            <a:ext cx="8183562" cy="4187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Breakdown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Conflict Resolution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Consulting with a heterogeneous team.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 project-based problem.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 non-negotiable position.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Unprofessional behavior.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Change of strategy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Change of goal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800600" y="3657600"/>
            <a:ext cx="3124200" cy="982663"/>
          </a:xfrm>
          <a:noFill/>
          <a:scene3d>
            <a:camera prst="orthographicFront">
              <a:rot lat="21599987" lon="0" rev="21599987"/>
            </a:camera>
            <a:lightRig rig="threePt" dir="t"/>
          </a:scene3d>
          <a:sp3d extrusionH="196850">
            <a:bevelB w="114300" prst="artDeco"/>
          </a:sp3d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The End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Topics in Statistical Consulting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752600"/>
            <a:ext cx="8183562" cy="4187825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dirty="0" smtClean="0">
                <a:ea typeface="新細明體" pitchFamily="18" charset="-120"/>
              </a:rPr>
              <a:t>S</a:t>
            </a:r>
            <a:r>
              <a:rPr lang="en-US" altLang="zh-TW" sz="2800" dirty="0" smtClean="0">
                <a:ea typeface="新細明體" pitchFamily="18" charset="-120"/>
              </a:rPr>
              <a:t>tatistical Consulting : what to do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dirty="0" smtClean="0">
                <a:ea typeface="新細明體" pitchFamily="18" charset="-120"/>
              </a:rPr>
              <a:t>The personal qualities of the consultant</a:t>
            </a:r>
            <a:endParaRPr lang="en-US" altLang="zh-TW" sz="28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sz="2800" dirty="0" smtClean="0">
                <a:ea typeface="新細明體" pitchFamily="18" charset="-120"/>
              </a:rPr>
              <a:t>The skills of the consultant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sz="2800" dirty="0" smtClean="0">
                <a:ea typeface="新細明體" pitchFamily="18" charset="-120"/>
              </a:rPr>
              <a:t>Meeting : analysis and discussion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sz="2800" dirty="0" smtClean="0">
                <a:ea typeface="新細明體" pitchFamily="18" charset="-120"/>
              </a:rPr>
              <a:t>Asking Good Questions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sz="2800" dirty="0" smtClean="0">
                <a:ea typeface="新細明體" pitchFamily="18" charset="-120"/>
              </a:rPr>
              <a:t>Implications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sz="2800" dirty="0" smtClean="0">
                <a:ea typeface="新細明體" pitchFamily="18" charset="-120"/>
              </a:rPr>
              <a:t>Communication about Statistical procedures.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sz="2800" dirty="0" smtClean="0">
                <a:ea typeface="新細明體" pitchFamily="18" charset="-120"/>
              </a:rPr>
              <a:t>Dealing with Difficult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533400"/>
            <a:ext cx="8183562" cy="5407025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dirty="0" smtClean="0">
                <a:ea typeface="新細明體" pitchFamily="18" charset="-120"/>
              </a:rPr>
              <a:t>S</a:t>
            </a:r>
            <a:r>
              <a:rPr lang="en-US" altLang="zh-TW" sz="2800" dirty="0" smtClean="0">
                <a:ea typeface="新細明體" pitchFamily="18" charset="-120"/>
              </a:rPr>
              <a:t>tatistical Consulting : what to do 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2000" y="1447800"/>
            <a:ext cx="7793031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Providing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viable solution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using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statistics</a:t>
            </a: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Understanding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the client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Explaining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statistical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solutions to clients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Gauging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and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speaking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statistical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the client</a:t>
            </a:r>
          </a:p>
          <a:p>
            <a:endParaRPr 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685800"/>
            <a:ext cx="8183562" cy="5254625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dirty="0" smtClean="0">
                <a:ea typeface="新細明體" pitchFamily="18" charset="-120"/>
              </a:rPr>
              <a:t>The personal qualities of the consultant</a:t>
            </a:r>
            <a:endParaRPr lang="en-US" altLang="zh-TW" sz="2800" dirty="0" smtClean="0">
              <a:ea typeface="新細明體" pitchFamily="18" charset="-12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57400" y="1905000"/>
            <a:ext cx="4224233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Being</a:t>
            </a:r>
            <a:r>
              <a:rPr lang="fr-F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good </a:t>
            </a:r>
            <a:r>
              <a:rPr lang="fr-F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listener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Being</a:t>
            </a:r>
            <a:r>
              <a:rPr lang="fr-F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Personable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Being</a:t>
            </a:r>
            <a:r>
              <a:rPr lang="fr-F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patient</a:t>
            </a:r>
          </a:p>
          <a:p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533400"/>
            <a:ext cx="8183562" cy="5407025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zh-TW" sz="2800" dirty="0" smtClean="0">
                <a:ea typeface="新細明體" pitchFamily="18" charset="-120"/>
              </a:rPr>
              <a:t>The skills of the consultant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5800" y="1752600"/>
            <a:ext cx="79127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mutual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respect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client and consultant </a:t>
            </a: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cultivated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</a:p>
          <a:p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consultant must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consultant must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explain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solution and </a:t>
            </a: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statistical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methods</a:t>
            </a: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The client must do an effort to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Asking Good Questions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33800" y="1676400"/>
            <a:ext cx="4724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Avoid errors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Identify what you need to find out.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Develop an effective strategy for gathering information.</a:t>
            </a:r>
          </a:p>
        </p:txBody>
      </p:sp>
      <p:pic>
        <p:nvPicPr>
          <p:cNvPr id="20482" name="Picture 2" descr="http://t3.gstatic.com/images?q=tbn:ANd9GcTfUBgzdOt_NhqmePls-h9KrXVvHNOQug6H2pYyvTovhtAM9MoI9VmtgDd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9" y="2057400"/>
            <a:ext cx="3029105" cy="28194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57200" y="5105400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+mj-lt"/>
              </a:rPr>
              <a:t>Client </a:t>
            </a:r>
            <a:r>
              <a:rPr lang="fr-FR" sz="2400" dirty="0" err="1" smtClean="0">
                <a:latin typeface="+mj-lt"/>
                <a:ea typeface="Verdana" pitchFamily="34" charset="0"/>
                <a:cs typeface="Verdana" pitchFamily="34" charset="0"/>
              </a:rPr>
              <a:t>consider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+mj-lt"/>
                <a:ea typeface="Verdana" pitchFamily="34" charset="0"/>
                <a:cs typeface="Verdana" pitchFamily="34" charset="0"/>
              </a:rPr>
              <a:t>it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 important for the consultant to </a:t>
            </a:r>
            <a:r>
              <a:rPr lang="fr-FR" sz="2400" dirty="0" err="1" smtClean="0">
                <a:latin typeface="+mj-lt"/>
                <a:ea typeface="Verdana" pitchFamily="34" charset="0"/>
                <a:cs typeface="Verdana" pitchFamily="34" charset="0"/>
              </a:rPr>
              <a:t>try</a:t>
            </a:r>
            <a:endParaRPr lang="fr-FR" sz="24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fr-FR" sz="2400" dirty="0" err="1" smtClean="0">
                <a:latin typeface="+mj-lt"/>
                <a:ea typeface="Verdana" pitchFamily="34" charset="0"/>
                <a:cs typeface="Verdana" pitchFamily="34" charset="0"/>
              </a:rPr>
              <a:t>developing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 an </a:t>
            </a:r>
            <a:r>
              <a:rPr lang="fr-FR" sz="2400" dirty="0" err="1" smtClean="0">
                <a:latin typeface="+mj-lt"/>
                <a:ea typeface="Verdana" pitchFamily="34" charset="0"/>
                <a:cs typeface="Verdana" pitchFamily="34" charset="0"/>
              </a:rPr>
              <a:t>understanding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 of </a:t>
            </a:r>
            <a:r>
              <a:rPr lang="fr-FR" sz="2400" dirty="0" err="1" smtClean="0">
                <a:latin typeface="+mj-lt"/>
                <a:ea typeface="Verdana" pitchFamily="34" charset="0"/>
                <a:cs typeface="Verdana" pitchFamily="34" charset="0"/>
              </a:rPr>
              <a:t>their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+mj-lt"/>
                <a:ea typeface="Verdana" pitchFamily="34" charset="0"/>
                <a:cs typeface="Verdana" pitchFamily="34" charset="0"/>
              </a:rPr>
              <a:t>problems</a:t>
            </a:r>
            <a:r>
              <a:rPr lang="fr-FR" sz="2400" dirty="0" smtClean="0">
                <a:latin typeface="+mj-lt"/>
              </a:rPr>
              <a:t> 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Keys to Statistical Consulting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19400" y="1295400"/>
            <a:ext cx="5715000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Assess the strengths and weaknesses.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Find other kinds of solutions.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Start Small and draw a map of the problem.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Reflect on the experience.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Work closely with the client</a:t>
            </a:r>
          </a:p>
          <a:p>
            <a:pPr eaLnBrk="1" hangingPunct="1">
              <a:defRPr/>
            </a:pPr>
            <a:r>
              <a:rPr lang="en-US" altLang="zh-TW" sz="2800" dirty="0" smtClean="0">
                <a:ea typeface="新細明體" pitchFamily="18" charset="-120"/>
              </a:rPr>
              <a:t>Client don’t demand the perfection</a:t>
            </a:r>
            <a:r>
              <a:rPr lang="en-US" altLang="zh-TW" dirty="0" smtClean="0">
                <a:ea typeface="新細明體" pitchFamily="18" charset="-120"/>
              </a:rPr>
              <a:t> but effectiveness</a:t>
            </a:r>
            <a:endParaRPr lang="en-US" altLang="zh-TW" sz="2800" dirty="0" smtClean="0">
              <a:ea typeface="新細明體" pitchFamily="18" charset="-120"/>
            </a:endParaRPr>
          </a:p>
          <a:p>
            <a:pPr eaLnBrk="1" hangingPunct="1">
              <a:defRPr/>
            </a:pPr>
            <a:endParaRPr lang="en-US" altLang="zh-TW" sz="2800" dirty="0" smtClean="0">
              <a:ea typeface="新細明體" pitchFamily="18" charset="-120"/>
            </a:endParaRPr>
          </a:p>
        </p:txBody>
      </p:sp>
      <p:pic>
        <p:nvPicPr>
          <p:cNvPr id="16386" name="Picture 2" descr="http://t0.gstatic.com/images?q=tbn:ANd9GcQufvHnyeSAwqGzr0ZUVCbD3HcsI4LurCuMzZYgK67TkUUaJDKwVrkN9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752601"/>
            <a:ext cx="2238373" cy="1836616"/>
          </a:xfrm>
          <a:prstGeom prst="rect">
            <a:avLst/>
          </a:prstGeom>
          <a:noFill/>
        </p:spPr>
      </p:pic>
      <p:pic>
        <p:nvPicPr>
          <p:cNvPr id="16388" name="Picture 4" descr="http://t1.gstatic.com/images?q=tbn:ANd9GcTJbbq_jRwqVAXEloGYQ66Qz_POS5PEJH0kVVeIbdBXVvgmZyr7yqENa4U-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017" y="3352800"/>
            <a:ext cx="2456873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3200" dirty="0" smtClean="0">
                <a:solidFill>
                  <a:schemeClr val="tx1"/>
                </a:solidFill>
                <a:effectLst/>
                <a:ea typeface="新細明體" pitchFamily="18" charset="-120"/>
              </a:rPr>
              <a:t>The Ideal Statistical Consultant and the Satisfied Client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33800" y="1600200"/>
            <a:ext cx="5410200" cy="4530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altLang="zh-TW" sz="24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The statistician’s perspective.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The client’s perspective.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Five Dimensions of Quality.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Aligning expectations.</a:t>
            </a:r>
          </a:p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Ten issues that represent vulnerabilities in the client-consultant relationship.</a:t>
            </a:r>
          </a:p>
        </p:txBody>
      </p:sp>
      <p:pic>
        <p:nvPicPr>
          <p:cNvPr id="23554" name="Picture 2" descr="http://t0.gstatic.com/images?q=tbn:ANd9GcTlqnxGkvupvUyPD3doEd9zgtqYEgQpD9Lf-At3z0V-ZFUjGWhLBkp3Ww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362200"/>
            <a:ext cx="3204308" cy="304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81000" y="5410200"/>
            <a:ext cx="7002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a consulting session, clients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need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feel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Comfortable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ease</a:t>
            </a:r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183562" cy="6715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002060"/>
                </a:solidFill>
                <a:effectLst/>
                <a:ea typeface="新細明體" pitchFamily="18" charset="-120"/>
              </a:rPr>
              <a:t>Non-Verbal Communication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828800"/>
            <a:ext cx="8183562" cy="4187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First impressions are influenced by      non-verbal communication.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Meetings are influenced by non-verbal communication.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Interpreting non-verbal communication in a group.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Interpreting the attitude of each one</a:t>
            </a:r>
          </a:p>
          <a:p>
            <a:pPr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1815</TotalTime>
  <Words>478</Words>
  <Application>Microsoft Office PowerPoint</Application>
  <PresentationFormat>Affichage à l'écran (4:3)</PresentationFormat>
  <Paragraphs>111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Aspect</vt:lpstr>
      <vt:lpstr>Statistical Consulting  key points for an effective Communication</vt:lpstr>
      <vt:lpstr>Topics in Statistical Consulting</vt:lpstr>
      <vt:lpstr>Diapositive 3</vt:lpstr>
      <vt:lpstr>Diapositive 4</vt:lpstr>
      <vt:lpstr>Diapositive 5</vt:lpstr>
      <vt:lpstr>Asking Good Questions ?</vt:lpstr>
      <vt:lpstr>Keys to Statistical Consulting</vt:lpstr>
      <vt:lpstr>The Ideal Statistical Consultant and the Satisfied Client</vt:lpstr>
      <vt:lpstr>Non-Verbal Communication</vt:lpstr>
      <vt:lpstr>Meeting</vt:lpstr>
      <vt:lpstr>Negotiating a Satisfactory Exchange</vt:lpstr>
      <vt:lpstr>Communication about Statistics</vt:lpstr>
      <vt:lpstr>Dealing with Difficult Situations</vt:lpstr>
      <vt:lpstr>       The End</vt:lpstr>
    </vt:vector>
  </TitlesOfParts>
  <Company>University of Minnesota Morris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Consulting</dc:title>
  <dc:creator>KnD Stat</dc:creator>
  <cp:lastModifiedBy>J0036012</cp:lastModifiedBy>
  <cp:revision>45</cp:revision>
  <dcterms:created xsi:type="dcterms:W3CDTF">2002-09-29T08:20:42Z</dcterms:created>
  <dcterms:modified xsi:type="dcterms:W3CDTF">2012-04-24T14:39:08Z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